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2" r:id="rId5"/>
    <p:sldId id="263" r:id="rId6"/>
    <p:sldId id="261" r:id="rId7"/>
    <p:sldId id="257" r:id="rId8"/>
    <p:sldId id="258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580C8-52E6-CF16-2A4C-509F0DCD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83ABB8-782E-A5AE-DE75-702281F1D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33D6F-474E-D40B-D328-23B07C17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C92DF4-D77A-3927-A200-395F13AF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C61BA6-7BE2-E1BB-B648-845F5C20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BFDDF-31C3-BF98-D0EB-1747FDC4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76DB25-BAD7-71A7-64B5-D02B2F4B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95606-0FF2-8AB9-5088-19F670FB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B8A2B1-C85D-2927-3103-E53B9031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3BE70E-AD8E-A1FE-81E6-2CE6B978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3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E8FAEB-5B20-77D3-4EF4-0B46971B7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E71865-7470-FA37-1293-A9CA21D02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2B2ED-E0AE-E5E4-977D-06ED9538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88CD3D-387D-4A3B-A332-FEA912DF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C3488-5996-A20E-D841-C22A9167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8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AF0DF-04E5-0904-59CE-0BF67057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5E9A33-B110-B291-C295-CFB46B68D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8E201D-5E93-FF43-A77D-C562E7AA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83749-FFDB-5CB5-80E2-EACEAA6B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933ABF-6043-3871-949B-7A84BD6B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2095D-954F-F215-CDCC-EACE5127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4C933-EC2C-074A-CE3B-5461E687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66047-7749-09E4-C74C-92BEF118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AB5F51-F3AC-CD93-0272-06DFD7C9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93A457-3303-F846-B983-77950C1E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9393C-5F08-0EF8-2CA1-DFAFF817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5E8F7-104F-ED75-52A3-9CDCE191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CCDD58-40E2-CEC2-B9E1-3EEE457F8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8A6535-501E-7BC2-D6F3-128CB6EA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32D725-0598-FF47-0BF5-C6082A75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82F602-172C-5224-D0A1-ABBE1E14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6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15D65-8216-FCBE-1D1F-70B19EC3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03F78-1736-B3AD-91A8-C032E112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714EF-3346-EB2F-F45B-AFC424695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6CEC52-05B1-ABF8-95B1-91497BEC6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9291E3-2B55-9495-FA02-2322EC4B6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B1C604-C0DD-A6ED-5475-2357D465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99C32B-F1DF-3DFC-C69E-8FE95B3B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D2EEEF-EB79-5A6F-1F3F-5C89AA9F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85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71574-30E7-1C69-AEC8-CA7423EE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00E73-42F4-7FC8-6E7A-8230707D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93A94F-BFEA-023B-978D-3FB06938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B46489-877C-B280-5BB4-431A7C5A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7AA3B6-272B-4E58-BA1D-C5C20DAF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1187C5-D250-5F91-5EBB-DAC37CD2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F9E8F3-0A86-5D43-93A1-43E45EDF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A3C36-59C3-E926-E1E5-00EE0F31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29331C-FC64-7766-5FE6-63B3A7A3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E7CB88-91D5-2DA5-B219-5604CE655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6A2C2A-975E-88DE-B181-AD0F0FD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D5DF45-5E7F-0DD5-C895-DCFCC405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38F8FE-96C7-96BA-6920-E97E3F96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05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669D9-FEAA-D387-D50B-7F5AA6EC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0EFFAD-1588-BBF7-A360-C2C74D31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CEC8F6-10F7-C329-0799-50215006C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2C02B3-4249-0B8A-6839-43D6F943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FCE29-C07C-00E9-DE79-63F916E5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131BDD-4E63-E569-C7BB-E9B41E02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7849D2-A31B-8950-F4FB-4C67DEFA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D3D425-0866-546A-BD9B-C379227A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DADBE3-D1A2-3EA0-D844-176DAE10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AA52-AAA3-4112-9AC2-77CBF8D7672A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6862B-88BC-817C-9790-62DA77AEC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38E9F1-9667-7C7E-6295-BA416A4DC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173C-F7F0-4395-90B6-C7DC6B80B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6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35E0EB1F-8E73-F7B9-67AD-16798E4E4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/>
          <a:stretch>
            <a:fillRect/>
          </a:stretch>
        </p:blipFill>
        <p:spPr bwMode="auto">
          <a:xfrm>
            <a:off x="0" y="-1656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0D3CF92-4B03-23FE-0C15-CF7D39C6B190}"/>
              </a:ext>
            </a:extLst>
          </p:cNvPr>
          <p:cNvSpPr/>
          <p:nvPr/>
        </p:nvSpPr>
        <p:spPr>
          <a:xfrm>
            <a:off x="0" y="4898797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福州市“多测合一”综合管理信息系统介绍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471C6D1-70D9-41C6-08C5-43950912493B}"/>
              </a:ext>
            </a:extLst>
          </p:cNvPr>
          <p:cNvSpPr txBox="1"/>
          <p:nvPr/>
        </p:nvSpPr>
        <p:spPr>
          <a:xfrm>
            <a:off x="4378768" y="6090407"/>
            <a:ext cx="29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福州市自然资源和规划局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2022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22579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FF8A798-B690-4944-B6A0-6AF4DCB5EEB6}"/>
              </a:ext>
            </a:extLst>
          </p:cNvPr>
          <p:cNvSpPr txBox="1"/>
          <p:nvPr/>
        </p:nvSpPr>
        <p:spPr>
          <a:xfrm>
            <a:off x="553673" y="956345"/>
            <a:ext cx="1096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工改系统“复用” 成功后，会在列表中显示测绘机构上传的测绘成果，此时，报件材料中测绘成果的部分就完成了，配合其他报建材料进行提交审批。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D26F85-B6A0-5907-D676-766C62B1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24" y="1943885"/>
            <a:ext cx="10486236" cy="45500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85550B-D6C1-002C-F2C6-4659543A0B2A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二、福州市工程建设网上办事大厅</a:t>
            </a:r>
          </a:p>
        </p:txBody>
      </p:sp>
    </p:spTree>
    <p:extLst>
      <p:ext uri="{BB962C8B-B14F-4D97-AF65-F5344CB8AC3E}">
        <p14:creationId xmlns:p14="http://schemas.microsoft.com/office/powerpoint/2010/main" val="224937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A40294F1-C2CE-1344-5450-9DCDF43F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0" y="0"/>
            <a:ext cx="1218565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5288CE2-52FB-5D50-3A8C-D2991B3B2138}"/>
              </a:ext>
            </a:extLst>
          </p:cNvPr>
          <p:cNvSpPr/>
          <p:nvPr/>
        </p:nvSpPr>
        <p:spPr>
          <a:xfrm>
            <a:off x="2544355" y="2587034"/>
            <a:ext cx="7109640" cy="1314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汇报完毕，感谢聆听</a:t>
            </a:r>
          </a:p>
        </p:txBody>
      </p:sp>
    </p:spTree>
    <p:extLst>
      <p:ext uri="{BB962C8B-B14F-4D97-AF65-F5344CB8AC3E}">
        <p14:creationId xmlns:p14="http://schemas.microsoft.com/office/powerpoint/2010/main" val="61771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28B75AF-B933-7741-A677-AA0A3370CB7F}"/>
              </a:ext>
            </a:extLst>
          </p:cNvPr>
          <p:cNvGrpSpPr/>
          <p:nvPr/>
        </p:nvGrpSpPr>
        <p:grpSpPr bwMode="auto">
          <a:xfrm>
            <a:off x="6136008" y="3809878"/>
            <a:ext cx="4439285" cy="721995"/>
            <a:chOff x="1986534" y="4135265"/>
            <a:chExt cx="8455809" cy="1392603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07AB01A-218E-F1B4-A9E7-ADB586274C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86534" y="4135265"/>
              <a:ext cx="8455809" cy="1392603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76200"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5400000" scaled="1"/>
              </a:gradFill>
            </a:ln>
            <a:effectLst>
              <a:outerShdw blurRad="266700" dist="127000" dir="5400000" sx="102000" sy="102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D19AB83-7848-F45A-9B24-A5EBDAA7C8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86534" y="4135265"/>
              <a:ext cx="8389285" cy="1392603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44450"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5400000" scaled="1"/>
              </a:gradFill>
            </a:ln>
            <a:effectLst>
              <a:innerShdw blurRad="254000" dist="88900" dir="162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测绘成果协助“不见面审批”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AD1A113-C786-2A55-4338-0F19507E830F}"/>
              </a:ext>
            </a:extLst>
          </p:cNvPr>
          <p:cNvGrpSpPr/>
          <p:nvPr/>
        </p:nvGrpSpPr>
        <p:grpSpPr>
          <a:xfrm>
            <a:off x="800065" y="2587733"/>
            <a:ext cx="3628551" cy="1283968"/>
            <a:chOff x="1760219" y="2774848"/>
            <a:chExt cx="3628551" cy="1283968"/>
          </a:xfrm>
        </p:grpSpPr>
        <p:sp>
          <p:nvSpPr>
            <p:cNvPr id="6" name="矩形 28">
              <a:extLst>
                <a:ext uri="{FF2B5EF4-FFF2-40B4-BE49-F238E27FC236}">
                  <a16:creationId xmlns:a16="http://schemas.microsoft.com/office/drawing/2014/main" id="{2CBD2D19-4972-1C9D-E779-E95270DB4342}"/>
                </a:ext>
              </a:extLst>
            </p:cNvPr>
            <p:cNvSpPr/>
            <p:nvPr/>
          </p:nvSpPr>
          <p:spPr bwMode="auto">
            <a:xfrm>
              <a:off x="1760219" y="2774848"/>
              <a:ext cx="3628551" cy="1283968"/>
            </a:xfrm>
            <a:custGeom>
              <a:avLst/>
              <a:gdLst/>
              <a:ahLst/>
              <a:cxnLst/>
              <a:rect l="l" t="t" r="r" b="b"/>
              <a:pathLst>
                <a:path w="4310745" h="1283968">
                  <a:moveTo>
                    <a:pt x="1089668" y="0"/>
                  </a:moveTo>
                  <a:lnTo>
                    <a:pt x="3526973" y="0"/>
                  </a:lnTo>
                  <a:lnTo>
                    <a:pt x="4310745" y="1269454"/>
                  </a:lnTo>
                  <a:lnTo>
                    <a:pt x="1089668" y="1283968"/>
                  </a:lnTo>
                  <a:close/>
                  <a:moveTo>
                    <a:pt x="0" y="0"/>
                  </a:moveTo>
                  <a:lnTo>
                    <a:pt x="1089667" y="0"/>
                  </a:lnTo>
                  <a:lnTo>
                    <a:pt x="1089667" y="1283968"/>
                  </a:lnTo>
                  <a:lnTo>
                    <a:pt x="0" y="1283968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533E17E-B3D8-B8AB-34BC-63A4F7AB00A5}"/>
                </a:ext>
              </a:extLst>
            </p:cNvPr>
            <p:cNvSpPr txBox="1"/>
            <p:nvPr/>
          </p:nvSpPr>
          <p:spPr bwMode="auto">
            <a:xfrm>
              <a:off x="2907759" y="2917480"/>
              <a:ext cx="117211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kern="0" spc="-150" dirty="0">
                  <a:ln w="190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1E534E6-781A-BDAA-273F-E33A1B225BC7}"/>
                </a:ext>
              </a:extLst>
            </p:cNvPr>
            <p:cNvSpPr txBox="1"/>
            <p:nvPr/>
          </p:nvSpPr>
          <p:spPr bwMode="auto">
            <a:xfrm>
              <a:off x="2730032" y="3492053"/>
              <a:ext cx="162076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C18526D-BEE1-6A5B-96B1-3ED25980A628}"/>
              </a:ext>
            </a:extLst>
          </p:cNvPr>
          <p:cNvGrpSpPr/>
          <p:nvPr/>
        </p:nvGrpSpPr>
        <p:grpSpPr>
          <a:xfrm>
            <a:off x="5402042" y="1852641"/>
            <a:ext cx="5138326" cy="735129"/>
            <a:chOff x="2484661" y="983099"/>
            <a:chExt cx="5138326" cy="73512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1EA22B3-2F1A-DE20-851D-21D9B09F3B9E}"/>
                </a:ext>
              </a:extLst>
            </p:cNvPr>
            <p:cNvGrpSpPr/>
            <p:nvPr/>
          </p:nvGrpSpPr>
          <p:grpSpPr bwMode="auto">
            <a:xfrm>
              <a:off x="2484661" y="983099"/>
              <a:ext cx="5138326" cy="735129"/>
              <a:chOff x="3300347" y="1368497"/>
              <a:chExt cx="9787321" cy="1417937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230E73A9-3C89-5A69-A52B-EA01CA4ACE34}"/>
                  </a:ext>
                </a:extLst>
              </p:cNvPr>
              <p:cNvGrpSpPr/>
              <p:nvPr/>
            </p:nvGrpSpPr>
            <p:grpSpPr bwMode="auto">
              <a:xfrm>
                <a:off x="4631859" y="1393831"/>
                <a:ext cx="8455809" cy="1392603"/>
                <a:chOff x="1986534" y="4135265"/>
                <a:chExt cx="8455809" cy="1392603"/>
              </a:xfrm>
            </p:grpSpPr>
            <p:sp>
              <p:nvSpPr>
                <p:cNvPr id="35" name="Freeform 7">
                  <a:extLst>
                    <a:ext uri="{FF2B5EF4-FFF2-40B4-BE49-F238E27FC236}">
                      <a16:creationId xmlns:a16="http://schemas.microsoft.com/office/drawing/2014/main" id="{31DB7DBE-866D-B5CA-D801-39104EAAD2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8455809" cy="1392603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77F94D30-23C6-F2C8-1C84-672475F472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8389285" cy="1392603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“多测合一”系统简介</a:t>
                  </a:r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3F3B06D3-32E2-1EF2-3187-7043E263847D}"/>
                  </a:ext>
                </a:extLst>
              </p:cNvPr>
              <p:cNvGrpSpPr/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33" name="Freeform 23">
                  <a:extLst>
                    <a:ext uri="{FF2B5EF4-FFF2-40B4-BE49-F238E27FC236}">
                      <a16:creationId xmlns:a16="http://schemas.microsoft.com/office/drawing/2014/main" id="{CC81B3EE-D4F9-D126-3D8D-67272AC1BEFC}"/>
                    </a:ext>
                  </a:extLst>
                </p:cNvPr>
                <p:cNvSpPr/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 21">
                  <a:extLst>
                    <a:ext uri="{FF2B5EF4-FFF2-40B4-BE49-F238E27FC236}">
                      <a16:creationId xmlns:a16="http://schemas.microsoft.com/office/drawing/2014/main" id="{722A2073-3B12-0530-0BF6-B32A7DAEC1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B487537-E93F-B208-3FBE-B3EE91D5A30F}"/>
                </a:ext>
              </a:extLst>
            </p:cNvPr>
            <p:cNvGrpSpPr/>
            <p:nvPr/>
          </p:nvGrpSpPr>
          <p:grpSpPr bwMode="auto">
            <a:xfrm>
              <a:off x="2728974" y="1169372"/>
              <a:ext cx="522802" cy="476310"/>
              <a:chOff x="12327405" y="858403"/>
              <a:chExt cx="833274" cy="767141"/>
            </a:xfrm>
          </p:grpSpPr>
          <p:sp>
            <p:nvSpPr>
              <p:cNvPr id="28" name="Freeform 55">
                <a:extLst>
                  <a:ext uri="{FF2B5EF4-FFF2-40B4-BE49-F238E27FC236}">
                    <a16:creationId xmlns:a16="http://schemas.microsoft.com/office/drawing/2014/main" id="{B543B0E3-5072-6AFC-6FD6-BF4B8BDB21C1}"/>
                  </a:ext>
                </a:extLst>
              </p:cNvPr>
              <p:cNvSpPr/>
              <p:nvPr/>
            </p:nvSpPr>
            <p:spPr bwMode="auto">
              <a:xfrm>
                <a:off x="12359149" y="863694"/>
                <a:ext cx="801530" cy="76185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6">
                <a:extLst>
                  <a:ext uri="{FF2B5EF4-FFF2-40B4-BE49-F238E27FC236}">
                    <a16:creationId xmlns:a16="http://schemas.microsoft.com/office/drawing/2014/main" id="{B0E67923-2012-F4BA-DDEC-647CB55050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7405" y="858403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57">
                <a:extLst>
                  <a:ext uri="{FF2B5EF4-FFF2-40B4-BE49-F238E27FC236}">
                    <a16:creationId xmlns:a16="http://schemas.microsoft.com/office/drawing/2014/main" id="{29A5E53E-EE91-1C47-65D9-D3AA953BF3F5}"/>
                  </a:ext>
                </a:extLst>
              </p:cNvPr>
              <p:cNvSpPr/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B6409FA-F75B-D8E0-7CC4-34F34680D77A}"/>
              </a:ext>
            </a:extLst>
          </p:cNvPr>
          <p:cNvGrpSpPr/>
          <p:nvPr/>
        </p:nvGrpSpPr>
        <p:grpSpPr>
          <a:xfrm>
            <a:off x="5409474" y="3810254"/>
            <a:ext cx="830267" cy="735092"/>
            <a:chOff x="2484661" y="1886961"/>
            <a:chExt cx="830267" cy="73509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05CA56C-F7E7-C9AC-63A3-7D4C2DC21937}"/>
                </a:ext>
              </a:extLst>
            </p:cNvPr>
            <p:cNvGrpSpPr/>
            <p:nvPr/>
          </p:nvGrpSpPr>
          <p:grpSpPr bwMode="auto">
            <a:xfrm>
              <a:off x="2484661" y="1886961"/>
              <a:ext cx="830267" cy="735092"/>
              <a:chOff x="1349437" y="779714"/>
              <a:chExt cx="2923167" cy="2620769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01E448B-CF81-2018-EDC7-176B19869E34}"/>
                  </a:ext>
                </a:extLst>
              </p:cNvPr>
              <p:cNvSpPr/>
              <p:nvPr/>
            </p:nvSpPr>
            <p:spPr bwMode="auto">
              <a:xfrm>
                <a:off x="1349437" y="779714"/>
                <a:ext cx="2923167" cy="2620769"/>
              </a:xfrm>
              <a:custGeom>
                <a:avLst/>
                <a:gdLst>
                  <a:gd name="T0" fmla="*/ 167 w 511"/>
                  <a:gd name="T1" fmla="*/ 459 h 459"/>
                  <a:gd name="T2" fmla="*/ 101 w 511"/>
                  <a:gd name="T3" fmla="*/ 420 h 459"/>
                  <a:gd name="T4" fmla="*/ 12 w 511"/>
                  <a:gd name="T5" fmla="*/ 267 h 459"/>
                  <a:gd name="T6" fmla="*/ 12 w 511"/>
                  <a:gd name="T7" fmla="*/ 191 h 459"/>
                  <a:gd name="T8" fmla="*/ 101 w 511"/>
                  <a:gd name="T9" fmla="*/ 38 h 459"/>
                  <a:gd name="T10" fmla="*/ 167 w 511"/>
                  <a:gd name="T11" fmla="*/ 0 h 459"/>
                  <a:gd name="T12" fmla="*/ 344 w 511"/>
                  <a:gd name="T13" fmla="*/ 0 h 459"/>
                  <a:gd name="T14" fmla="*/ 410 w 511"/>
                  <a:gd name="T15" fmla="*/ 38 h 459"/>
                  <a:gd name="T16" fmla="*/ 498 w 511"/>
                  <a:gd name="T17" fmla="*/ 191 h 459"/>
                  <a:gd name="T18" fmla="*/ 498 w 511"/>
                  <a:gd name="T19" fmla="*/ 267 h 459"/>
                  <a:gd name="T20" fmla="*/ 410 w 511"/>
                  <a:gd name="T21" fmla="*/ 420 h 459"/>
                  <a:gd name="T22" fmla="*/ 344 w 511"/>
                  <a:gd name="T23" fmla="*/ 459 h 459"/>
                  <a:gd name="T24" fmla="*/ 167 w 511"/>
                  <a:gd name="T25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459">
                    <a:moveTo>
                      <a:pt x="167" y="459"/>
                    </a:moveTo>
                    <a:cubicBezTo>
                      <a:pt x="141" y="459"/>
                      <a:pt x="113" y="443"/>
                      <a:pt x="101" y="420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245"/>
                      <a:pt x="0" y="213"/>
                      <a:pt x="12" y="191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13" y="16"/>
                      <a:pt x="141" y="0"/>
                      <a:pt x="16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69" y="0"/>
                      <a:pt x="397" y="16"/>
                      <a:pt x="410" y="38"/>
                    </a:cubicBezTo>
                    <a:cubicBezTo>
                      <a:pt x="498" y="191"/>
                      <a:pt x="498" y="191"/>
                      <a:pt x="498" y="191"/>
                    </a:cubicBezTo>
                    <a:cubicBezTo>
                      <a:pt x="511" y="213"/>
                      <a:pt x="511" y="245"/>
                      <a:pt x="498" y="267"/>
                    </a:cubicBezTo>
                    <a:cubicBezTo>
                      <a:pt x="410" y="420"/>
                      <a:pt x="410" y="420"/>
                      <a:pt x="410" y="420"/>
                    </a:cubicBezTo>
                    <a:cubicBezTo>
                      <a:pt x="397" y="443"/>
                      <a:pt x="369" y="459"/>
                      <a:pt x="344" y="459"/>
                    </a:cubicBezTo>
                    <a:lnTo>
                      <a:pt x="167" y="459"/>
                    </a:lnTo>
                    <a:close/>
                  </a:path>
                </a:pathLst>
              </a:custGeom>
              <a:gradFill>
                <a:gsLst>
                  <a:gs pos="0">
                    <a:srgbClr val="F1F1F1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6534E0F-DAD4-D3C9-791A-C0804EA05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623020" y="1024995"/>
                <a:ext cx="2376000" cy="2130208"/>
              </a:xfrm>
              <a:custGeom>
                <a:avLst/>
                <a:gdLst>
                  <a:gd name="T0" fmla="*/ 167 w 511"/>
                  <a:gd name="T1" fmla="*/ 459 h 459"/>
                  <a:gd name="T2" fmla="*/ 101 w 511"/>
                  <a:gd name="T3" fmla="*/ 420 h 459"/>
                  <a:gd name="T4" fmla="*/ 12 w 511"/>
                  <a:gd name="T5" fmla="*/ 267 h 459"/>
                  <a:gd name="T6" fmla="*/ 12 w 511"/>
                  <a:gd name="T7" fmla="*/ 191 h 459"/>
                  <a:gd name="T8" fmla="*/ 101 w 511"/>
                  <a:gd name="T9" fmla="*/ 38 h 459"/>
                  <a:gd name="T10" fmla="*/ 167 w 511"/>
                  <a:gd name="T11" fmla="*/ 0 h 459"/>
                  <a:gd name="T12" fmla="*/ 344 w 511"/>
                  <a:gd name="T13" fmla="*/ 0 h 459"/>
                  <a:gd name="T14" fmla="*/ 410 w 511"/>
                  <a:gd name="T15" fmla="*/ 38 h 459"/>
                  <a:gd name="T16" fmla="*/ 498 w 511"/>
                  <a:gd name="T17" fmla="*/ 191 h 459"/>
                  <a:gd name="T18" fmla="*/ 498 w 511"/>
                  <a:gd name="T19" fmla="*/ 267 h 459"/>
                  <a:gd name="T20" fmla="*/ 410 w 511"/>
                  <a:gd name="T21" fmla="*/ 420 h 459"/>
                  <a:gd name="T22" fmla="*/ 344 w 511"/>
                  <a:gd name="T23" fmla="*/ 459 h 459"/>
                  <a:gd name="T24" fmla="*/ 167 w 511"/>
                  <a:gd name="T25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459">
                    <a:moveTo>
                      <a:pt x="167" y="459"/>
                    </a:moveTo>
                    <a:cubicBezTo>
                      <a:pt x="141" y="459"/>
                      <a:pt x="113" y="443"/>
                      <a:pt x="101" y="420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245"/>
                      <a:pt x="0" y="213"/>
                      <a:pt x="12" y="191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13" y="16"/>
                      <a:pt x="141" y="0"/>
                      <a:pt x="16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69" y="0"/>
                      <a:pt x="397" y="16"/>
                      <a:pt x="410" y="38"/>
                    </a:cubicBezTo>
                    <a:cubicBezTo>
                      <a:pt x="498" y="191"/>
                      <a:pt x="498" y="191"/>
                      <a:pt x="498" y="191"/>
                    </a:cubicBezTo>
                    <a:cubicBezTo>
                      <a:pt x="511" y="213"/>
                      <a:pt x="511" y="245"/>
                      <a:pt x="498" y="267"/>
                    </a:cubicBezTo>
                    <a:cubicBezTo>
                      <a:pt x="410" y="420"/>
                      <a:pt x="410" y="420"/>
                      <a:pt x="410" y="420"/>
                    </a:cubicBezTo>
                    <a:cubicBezTo>
                      <a:pt x="397" y="443"/>
                      <a:pt x="369" y="459"/>
                      <a:pt x="344" y="459"/>
                    </a:cubicBezTo>
                    <a:lnTo>
                      <a:pt x="167" y="4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241300" dist="1143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D885BDB-F88D-33DC-CAB2-4D8C7E01F2A8}"/>
                </a:ext>
              </a:extLst>
            </p:cNvPr>
            <p:cNvGrpSpPr/>
            <p:nvPr/>
          </p:nvGrpSpPr>
          <p:grpSpPr bwMode="auto"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0926B225-D2B1-FC69-7057-DEDEBE36A606}"/>
                  </a:ext>
                </a:extLst>
              </p:cNvPr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557F8B16-6398-D461-7F58-226218801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E9715549-8BB8-D4EC-A0E0-FF3A70B34744}"/>
                  </a:ext>
                </a:extLst>
              </p:cNvPr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89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剪去对角 8">
            <a:extLst>
              <a:ext uri="{FF2B5EF4-FFF2-40B4-BE49-F238E27FC236}">
                <a16:creationId xmlns:a16="http://schemas.microsoft.com/office/drawing/2014/main" id="{D19FED1A-F0AA-6450-C05D-1A1C95ED6D9A}"/>
              </a:ext>
            </a:extLst>
          </p:cNvPr>
          <p:cNvSpPr/>
          <p:nvPr/>
        </p:nvSpPr>
        <p:spPr>
          <a:xfrm>
            <a:off x="3400038" y="3510083"/>
            <a:ext cx="1952138" cy="805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“多测合一”</a:t>
            </a:r>
            <a:endParaRPr lang="en-US" altLang="zh-CN" dirty="0"/>
          </a:p>
          <a:p>
            <a:pPr algn="ctr"/>
            <a:r>
              <a:rPr lang="zh-CN" altLang="en-US" dirty="0"/>
              <a:t>管理系统</a:t>
            </a:r>
            <a:endParaRPr lang="en-US" altLang="zh-CN" dirty="0"/>
          </a:p>
        </p:txBody>
      </p: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E2681851-01B5-475C-2B3B-F3CB305E6F49}"/>
              </a:ext>
            </a:extLst>
          </p:cNvPr>
          <p:cNvCxnSpPr>
            <a:cxnSpLocks/>
            <a:stCxn id="39" idx="0"/>
            <a:endCxn id="9" idx="2"/>
          </p:cNvCxnSpPr>
          <p:nvPr/>
        </p:nvCxnSpPr>
        <p:spPr>
          <a:xfrm>
            <a:off x="2997666" y="3912754"/>
            <a:ext cx="402372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剪去对角 13">
            <a:extLst>
              <a:ext uri="{FF2B5EF4-FFF2-40B4-BE49-F238E27FC236}">
                <a16:creationId xmlns:a16="http://schemas.microsoft.com/office/drawing/2014/main" id="{5E2CB135-8739-375E-A8F3-F197396D3A46}"/>
              </a:ext>
            </a:extLst>
          </p:cNvPr>
          <p:cNvSpPr/>
          <p:nvPr/>
        </p:nvSpPr>
        <p:spPr>
          <a:xfrm>
            <a:off x="5654180" y="3500118"/>
            <a:ext cx="1863688" cy="805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工改系统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78E1B84-CA23-1886-42EF-EF7A1AE04676}"/>
              </a:ext>
            </a:extLst>
          </p:cNvPr>
          <p:cNvCxnSpPr>
            <a:cxnSpLocks/>
            <a:stCxn id="9" idx="0"/>
            <a:endCxn id="14" idx="2"/>
          </p:cNvCxnSpPr>
          <p:nvPr/>
        </p:nvCxnSpPr>
        <p:spPr>
          <a:xfrm flipV="1">
            <a:off x="5352176" y="3902790"/>
            <a:ext cx="302004" cy="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剪去对角 21">
            <a:extLst>
              <a:ext uri="{FF2B5EF4-FFF2-40B4-BE49-F238E27FC236}">
                <a16:creationId xmlns:a16="http://schemas.microsoft.com/office/drawing/2014/main" id="{B0CD8970-F335-C51C-C7AA-F39589467928}"/>
              </a:ext>
            </a:extLst>
          </p:cNvPr>
          <p:cNvSpPr/>
          <p:nvPr/>
        </p:nvSpPr>
        <p:spPr>
          <a:xfrm>
            <a:off x="7816510" y="3500120"/>
            <a:ext cx="1520437" cy="805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审批使用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3753A12-E0CB-50DB-ECAF-9D104D3579C8}"/>
              </a:ext>
            </a:extLst>
          </p:cNvPr>
          <p:cNvCxnSpPr>
            <a:cxnSpLocks/>
            <a:stCxn id="14" idx="0"/>
            <a:endCxn id="22" idx="2"/>
          </p:cNvCxnSpPr>
          <p:nvPr/>
        </p:nvCxnSpPr>
        <p:spPr>
          <a:xfrm>
            <a:off x="7517868" y="3902790"/>
            <a:ext cx="29864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7111F8ED-54A7-DF18-28DE-0F479EEFBBE8}"/>
              </a:ext>
            </a:extLst>
          </p:cNvPr>
          <p:cNvSpPr txBox="1"/>
          <p:nvPr/>
        </p:nvSpPr>
        <p:spPr>
          <a:xfrm>
            <a:off x="252788" y="1050631"/>
            <a:ext cx="869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“多测合一”系统办件推送流程</a:t>
            </a:r>
          </a:p>
        </p:txBody>
      </p:sp>
      <p:sp>
        <p:nvSpPr>
          <p:cNvPr id="27" name="标注: 上箭头 26">
            <a:extLst>
              <a:ext uri="{FF2B5EF4-FFF2-40B4-BE49-F238E27FC236}">
                <a16:creationId xmlns:a16="http://schemas.microsoft.com/office/drawing/2014/main" id="{012EBEAE-00A4-AAED-4D53-F346E628FE2B}"/>
              </a:ext>
            </a:extLst>
          </p:cNvPr>
          <p:cNvSpPr/>
          <p:nvPr/>
        </p:nvSpPr>
        <p:spPr>
          <a:xfrm>
            <a:off x="3358093" y="4590013"/>
            <a:ext cx="1845576" cy="108300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督促提交成果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1F91DCD-8551-7D4B-30F1-28280BBFC532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一、“多测合一”系统关联图</a:t>
            </a:r>
          </a:p>
        </p:txBody>
      </p:sp>
      <p:sp>
        <p:nvSpPr>
          <p:cNvPr id="36" name="标注: 上箭头 35">
            <a:extLst>
              <a:ext uri="{FF2B5EF4-FFF2-40B4-BE49-F238E27FC236}">
                <a16:creationId xmlns:a16="http://schemas.microsoft.com/office/drawing/2014/main" id="{685E000D-81C6-F76E-3F50-9324D0073007}"/>
              </a:ext>
            </a:extLst>
          </p:cNvPr>
          <p:cNvSpPr/>
          <p:nvPr/>
        </p:nvSpPr>
        <p:spPr>
          <a:xfrm>
            <a:off x="5771192" y="4590013"/>
            <a:ext cx="1383065" cy="1075759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复用成果</a:t>
            </a:r>
          </a:p>
        </p:txBody>
      </p:sp>
      <p:sp>
        <p:nvSpPr>
          <p:cNvPr id="37" name="标注: 下箭头 36">
            <a:extLst>
              <a:ext uri="{FF2B5EF4-FFF2-40B4-BE49-F238E27FC236}">
                <a16:creationId xmlns:a16="http://schemas.microsoft.com/office/drawing/2014/main" id="{C3EA9285-FC83-6AEC-C54E-7733838EFF3D}"/>
              </a:ext>
            </a:extLst>
          </p:cNvPr>
          <p:cNvSpPr/>
          <p:nvPr/>
        </p:nvSpPr>
        <p:spPr>
          <a:xfrm>
            <a:off x="751850" y="2097310"/>
            <a:ext cx="2211266" cy="1088054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外业、编制、检查</a:t>
            </a:r>
          </a:p>
        </p:txBody>
      </p:sp>
      <p:sp>
        <p:nvSpPr>
          <p:cNvPr id="39" name="矩形: 剪去对角 38">
            <a:extLst>
              <a:ext uri="{FF2B5EF4-FFF2-40B4-BE49-F238E27FC236}">
                <a16:creationId xmlns:a16="http://schemas.microsoft.com/office/drawing/2014/main" id="{8AEBE56E-2FD1-84B7-8888-890001E960E2}"/>
              </a:ext>
            </a:extLst>
          </p:cNvPr>
          <p:cNvSpPr/>
          <p:nvPr/>
        </p:nvSpPr>
        <p:spPr>
          <a:xfrm>
            <a:off x="705752" y="3510082"/>
            <a:ext cx="2291914" cy="805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报件材料</a:t>
            </a:r>
            <a:endParaRPr lang="en-US" altLang="zh-CN" dirty="0"/>
          </a:p>
          <a:p>
            <a:pPr algn="ctr"/>
            <a:r>
              <a:rPr lang="zh-CN" altLang="en-US" dirty="0"/>
              <a:t>（测绘报告部分）</a:t>
            </a:r>
          </a:p>
        </p:txBody>
      </p:sp>
      <p:sp>
        <p:nvSpPr>
          <p:cNvPr id="48" name="标注: 上箭头 47">
            <a:extLst>
              <a:ext uri="{FF2B5EF4-FFF2-40B4-BE49-F238E27FC236}">
                <a16:creationId xmlns:a16="http://schemas.microsoft.com/office/drawing/2014/main" id="{A487C4EE-95BD-5A97-4A53-D23908183B2C}"/>
              </a:ext>
            </a:extLst>
          </p:cNvPr>
          <p:cNvSpPr/>
          <p:nvPr/>
        </p:nvSpPr>
        <p:spPr>
          <a:xfrm>
            <a:off x="998009" y="4590013"/>
            <a:ext cx="1383065" cy="108300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委托测绘</a:t>
            </a:r>
          </a:p>
        </p:txBody>
      </p:sp>
      <p:sp>
        <p:nvSpPr>
          <p:cNvPr id="3" name="标注: 下箭头 2">
            <a:extLst>
              <a:ext uri="{FF2B5EF4-FFF2-40B4-BE49-F238E27FC236}">
                <a16:creationId xmlns:a16="http://schemas.microsoft.com/office/drawing/2014/main" id="{C523EA4D-1D5D-B80D-022C-C6A30D5A57C0}"/>
              </a:ext>
            </a:extLst>
          </p:cNvPr>
          <p:cNvSpPr/>
          <p:nvPr/>
        </p:nvSpPr>
        <p:spPr>
          <a:xfrm>
            <a:off x="3692939" y="2097310"/>
            <a:ext cx="1366335" cy="1088054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推送成果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778DA3-A949-94AB-8683-9802B02D3715}"/>
              </a:ext>
            </a:extLst>
          </p:cNvPr>
          <p:cNvCxnSpPr/>
          <p:nvPr/>
        </p:nvCxnSpPr>
        <p:spPr>
          <a:xfrm>
            <a:off x="487680" y="3263317"/>
            <a:ext cx="1110387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65838AA-699C-360E-DAAE-04D82031B647}"/>
              </a:ext>
            </a:extLst>
          </p:cNvPr>
          <p:cNvCxnSpPr/>
          <p:nvPr/>
        </p:nvCxnSpPr>
        <p:spPr>
          <a:xfrm>
            <a:off x="487680" y="4542168"/>
            <a:ext cx="1110387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9335A5C-DD79-692E-5CC5-88F7E16753AE}"/>
              </a:ext>
            </a:extLst>
          </p:cNvPr>
          <p:cNvSpPr txBox="1"/>
          <p:nvPr/>
        </p:nvSpPr>
        <p:spPr>
          <a:xfrm>
            <a:off x="10050011" y="2272005"/>
            <a:ext cx="113062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测绘机构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8A751E-CF9D-05A9-2F9C-0C38C04072CF}"/>
              </a:ext>
            </a:extLst>
          </p:cNvPr>
          <p:cNvSpPr txBox="1"/>
          <p:nvPr/>
        </p:nvSpPr>
        <p:spPr>
          <a:xfrm>
            <a:off x="9899010" y="5068534"/>
            <a:ext cx="16012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建设项目业主</a:t>
            </a:r>
          </a:p>
        </p:txBody>
      </p:sp>
    </p:spTree>
    <p:extLst>
      <p:ext uri="{BB962C8B-B14F-4D97-AF65-F5344CB8AC3E}">
        <p14:creationId xmlns:p14="http://schemas.microsoft.com/office/powerpoint/2010/main" val="47975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7111F8ED-54A7-DF18-28DE-0F479EEFBBE8}"/>
              </a:ext>
            </a:extLst>
          </p:cNvPr>
          <p:cNvSpPr txBox="1"/>
          <p:nvPr/>
        </p:nvSpPr>
        <p:spPr>
          <a:xfrm>
            <a:off x="487680" y="1031476"/>
            <a:ext cx="112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按照上述流程，测绘机构接受建设项目业主委托，完成测量工作后，需要登录“多测合一”系统，并上传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报件材料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中的测绘成果部分。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1F91DCD-8551-7D4B-30F1-28280BBFC532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一、“多测合一”综合管理信息系统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1184FA-9CD4-76BF-A180-BD1402BF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21" y="1971413"/>
            <a:ext cx="8460177" cy="477537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83BB6BF-58A1-C571-7FB8-AE2A3AC67744}"/>
              </a:ext>
            </a:extLst>
          </p:cNvPr>
          <p:cNvSpPr/>
          <p:nvPr/>
        </p:nvSpPr>
        <p:spPr>
          <a:xfrm>
            <a:off x="2474753" y="3206692"/>
            <a:ext cx="3431097" cy="444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9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7111F8ED-54A7-DF18-28DE-0F479EEFBBE8}"/>
              </a:ext>
            </a:extLst>
          </p:cNvPr>
          <p:cNvSpPr txBox="1"/>
          <p:nvPr/>
        </p:nvSpPr>
        <p:spPr>
          <a:xfrm>
            <a:off x="487680" y="1048254"/>
            <a:ext cx="112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根据福州市“多测合一”工作细则，下列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项测绘成果可以通过“多测合一”系统推送到审批归口部门。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B5C097-682B-88B6-E318-B7375376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09" y="2593422"/>
            <a:ext cx="7142789" cy="32816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998A1C-6891-D259-D1CA-4EE18752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1" y="2593422"/>
            <a:ext cx="4332218" cy="311713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4F4464A-6998-830B-A9D0-B3B5A04AEC40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一、“多测合一”综合管理信息系统</a:t>
            </a:r>
          </a:p>
        </p:txBody>
      </p:sp>
    </p:spTree>
    <p:extLst>
      <p:ext uri="{BB962C8B-B14F-4D97-AF65-F5344CB8AC3E}">
        <p14:creationId xmlns:p14="http://schemas.microsoft.com/office/powerpoint/2010/main" val="147719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7F10C3-749C-FB1F-969A-2A1664B1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8" y="1714880"/>
            <a:ext cx="10694868" cy="484531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111F8ED-54A7-DF18-28DE-0F479EEFBBE8}"/>
              </a:ext>
            </a:extLst>
          </p:cNvPr>
          <p:cNvSpPr txBox="1"/>
          <p:nvPr/>
        </p:nvSpPr>
        <p:spPr>
          <a:xfrm>
            <a:off x="446572" y="1029957"/>
            <a:ext cx="1106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保障测绘成果的标准化，系统针对测绘成果的格式、内容进行自动检查。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8850F0D-6A02-826E-1925-7214F749FBC2}"/>
              </a:ext>
            </a:extLst>
          </p:cNvPr>
          <p:cNvSpPr/>
          <p:nvPr/>
        </p:nvSpPr>
        <p:spPr>
          <a:xfrm>
            <a:off x="8758106" y="2231471"/>
            <a:ext cx="2499919" cy="260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6CF5FC6-B6EF-95DD-E99B-FC1B8EAA0030}"/>
              </a:ext>
            </a:extLst>
          </p:cNvPr>
          <p:cNvSpPr/>
          <p:nvPr/>
        </p:nvSpPr>
        <p:spPr>
          <a:xfrm>
            <a:off x="1853967" y="2984384"/>
            <a:ext cx="3431097" cy="444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5B1AB7-F21D-9F5B-123E-461314E7708B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一、“多测合一”综合管理信息系统</a:t>
            </a:r>
          </a:p>
        </p:txBody>
      </p:sp>
    </p:spTree>
    <p:extLst>
      <p:ext uri="{BB962C8B-B14F-4D97-AF65-F5344CB8AC3E}">
        <p14:creationId xmlns:p14="http://schemas.microsoft.com/office/powerpoint/2010/main" val="51572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AC5767C-656E-0D62-E83A-3BA5E167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30" y="1816709"/>
            <a:ext cx="9641747" cy="48716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FF8A798-B690-4944-B6A0-6AF4DCB5EEB6}"/>
              </a:ext>
            </a:extLst>
          </p:cNvPr>
          <p:cNvSpPr txBox="1"/>
          <p:nvPr/>
        </p:nvSpPr>
        <p:spPr>
          <a:xfrm>
            <a:off x="511727" y="1015068"/>
            <a:ext cx="1115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测绘机构完成作业后，通过“多测合一”系统推送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报件材料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中所需测绘成果到工改系统，同时建设项目业主会收到推送成功短信。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F6488BB-BCD3-CD19-B2C0-8B7E0997380B}"/>
              </a:ext>
            </a:extLst>
          </p:cNvPr>
          <p:cNvSpPr/>
          <p:nvPr/>
        </p:nvSpPr>
        <p:spPr>
          <a:xfrm>
            <a:off x="8519891" y="4252547"/>
            <a:ext cx="553673" cy="365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230CE6-79D8-FE9C-33F4-8764BF06AD69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一、“多测合一”综合管理信息系统</a:t>
            </a:r>
          </a:p>
        </p:txBody>
      </p:sp>
    </p:spTree>
    <p:extLst>
      <p:ext uri="{BB962C8B-B14F-4D97-AF65-F5344CB8AC3E}">
        <p14:creationId xmlns:p14="http://schemas.microsoft.com/office/powerpoint/2010/main" val="269242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FF8A798-B690-4944-B6A0-6AF4DCB5EEB6}"/>
              </a:ext>
            </a:extLst>
          </p:cNvPr>
          <p:cNvSpPr txBox="1"/>
          <p:nvPr/>
        </p:nvSpPr>
        <p:spPr>
          <a:xfrm>
            <a:off x="478173" y="1015068"/>
            <a:ext cx="1091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测绘资料通过多测系统推送后，会进入办事大厅后台数据库。建设项目业主在网上办事大厅报件提交材料时，需要点击复用“功能”，工改系统会在后台数据库抽取到该项目的测绘成果资料。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5C3AB2-DEE7-DD2D-81BC-7502AE83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1816709"/>
            <a:ext cx="10700256" cy="46763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E3351A2-C2DB-A132-10AB-69F3C6A2E81A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二、福州市工程建设网上办事大厅</a:t>
            </a:r>
          </a:p>
        </p:txBody>
      </p:sp>
    </p:spTree>
    <p:extLst>
      <p:ext uri="{BB962C8B-B14F-4D97-AF65-F5344CB8AC3E}">
        <p14:creationId xmlns:p14="http://schemas.microsoft.com/office/powerpoint/2010/main" val="2997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FF8A798-B690-4944-B6A0-6AF4DCB5EEB6}"/>
              </a:ext>
            </a:extLst>
          </p:cNvPr>
          <p:cNvSpPr txBox="1"/>
          <p:nvPr/>
        </p:nvSpPr>
        <p:spPr>
          <a:xfrm>
            <a:off x="570927" y="956345"/>
            <a:ext cx="1109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根据实际情况，勾选测绘资料，选择保存。如果点击查询找不到测绘资料，需要联系委托的测绘机构，在“多测合一”系统上及时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测绘资料，点击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进行推送。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E1F6BF-A481-8DC4-5C88-50F949E3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6" y="1729873"/>
            <a:ext cx="11050145" cy="48638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10FE2CD-2916-0ADC-BEF0-4FCFF6204493}"/>
              </a:ext>
            </a:extLst>
          </p:cNvPr>
          <p:cNvSpPr/>
          <p:nvPr/>
        </p:nvSpPr>
        <p:spPr>
          <a:xfrm>
            <a:off x="0" y="12170"/>
            <a:ext cx="12192000" cy="7916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二、福州市工程建设网上办事大厅</a:t>
            </a:r>
          </a:p>
        </p:txBody>
      </p:sp>
    </p:spTree>
    <p:extLst>
      <p:ext uri="{BB962C8B-B14F-4D97-AF65-F5344CB8AC3E}">
        <p14:creationId xmlns:p14="http://schemas.microsoft.com/office/powerpoint/2010/main" val="22476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371</Words>
  <Application>Microsoft Office PowerPoint</Application>
  <PresentationFormat>宽屏</PresentationFormat>
  <Paragraphs>37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</dc:creator>
  <cp:lastModifiedBy>j</cp:lastModifiedBy>
  <cp:revision>140</cp:revision>
  <dcterms:created xsi:type="dcterms:W3CDTF">2022-08-22T09:10:47Z</dcterms:created>
  <dcterms:modified xsi:type="dcterms:W3CDTF">2022-09-08T02:26:53Z</dcterms:modified>
</cp:coreProperties>
</file>